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67" r:id="rId2"/>
    <p:sldId id="269" r:id="rId3"/>
    <p:sldId id="266" r:id="rId4"/>
    <p:sldId id="268" r:id="rId5"/>
    <p:sldId id="265" r:id="rId6"/>
    <p:sldId id="257" r:id="rId7"/>
    <p:sldId id="279" r:id="rId8"/>
    <p:sldId id="280" r:id="rId9"/>
    <p:sldId id="281" r:id="rId10"/>
    <p:sldId id="283" r:id="rId11"/>
    <p:sldId id="284" r:id="rId12"/>
    <p:sldId id="275" r:id="rId13"/>
    <p:sldId id="276" r:id="rId14"/>
    <p:sldId id="303" r:id="rId15"/>
    <p:sldId id="278" r:id="rId16"/>
    <p:sldId id="259" r:id="rId17"/>
    <p:sldId id="260" r:id="rId18"/>
    <p:sldId id="261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300" r:id="rId28"/>
    <p:sldId id="293" r:id="rId29"/>
    <p:sldId id="296" r:id="rId30"/>
    <p:sldId id="297" r:id="rId31"/>
    <p:sldId id="298" r:id="rId32"/>
    <p:sldId id="299" r:id="rId33"/>
    <p:sldId id="301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4060"/>
    <a:srgbClr val="7467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82835" autoAdjust="0"/>
  </p:normalViewPr>
  <p:slideViewPr>
    <p:cSldViewPr snapToGrid="0">
      <p:cViewPr varScale="1">
        <p:scale>
          <a:sx n="68" d="100"/>
          <a:sy n="68" d="100"/>
        </p:scale>
        <p:origin x="11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E1A9F-5165-4C9F-93EE-0DF9E05B3128}" type="datetimeFigureOut">
              <a:rPr lang="en-CA" smtClean="0"/>
              <a:t>2018-10-13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38370-CF19-4305-A768-82C46CAE5D5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9660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38370-CF19-4305-A768-82C46CAE5D55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8779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38370-CF19-4305-A768-82C46CAE5D55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865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85F2-A091-374A-8360-92265B073C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22C8A-7F7C-C74E-990B-243F469194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367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85F2-A091-374A-8360-92265B073C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22C8A-7F7C-C74E-990B-243F469194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008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85F2-A091-374A-8360-92265B073C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22C8A-7F7C-C74E-990B-243F469194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66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85F2-A091-374A-8360-92265B073C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22C8A-7F7C-C74E-990B-243F469194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99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85F2-A091-374A-8360-92265B073C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22C8A-7F7C-C74E-990B-243F469194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704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85F2-A091-374A-8360-92265B073C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22C8A-7F7C-C74E-990B-243F469194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94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85F2-A091-374A-8360-92265B073C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22C8A-7F7C-C74E-990B-243F469194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945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85F2-A091-374A-8360-92265B073C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22C8A-7F7C-C74E-990B-243F469194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65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85F2-A091-374A-8360-92265B073C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22C8A-7F7C-C74E-990B-243F469194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498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85F2-A091-374A-8360-92265B073C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22C8A-7F7C-C74E-990B-243F469194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333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85F2-A091-374A-8360-92265B073C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22C8A-7F7C-C74E-990B-243F469194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378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62985F2-A091-374A-8360-92265B073C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10/13/2018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0C22C8A-7F7C-C74E-990B-243F469194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69" y="5952181"/>
            <a:ext cx="91440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843257" y="6298949"/>
            <a:ext cx="2353086" cy="259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075411" y="6313885"/>
            <a:ext cx="767544" cy="2450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393155" y="6311472"/>
            <a:ext cx="493750" cy="2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44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cid:image002.png@01D44EC4.D15BADF0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://cran.us.r-project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ourceforge.net/projects/mcmc-jags/file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Software overview and installation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Running NRS/RCT Meta-analysis in 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Overview of </a:t>
            </a:r>
            <a:r>
              <a:rPr lang="en-US" dirty="0" err="1"/>
              <a:t>WinBUGS</a:t>
            </a:r>
            <a:r>
              <a:rPr lang="en-US" dirty="0"/>
              <a:t> code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Down-weighting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Bias adjustment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Three-level models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Hands on application using three-level models</a:t>
            </a:r>
          </a:p>
        </p:txBody>
      </p:sp>
    </p:spTree>
    <p:extLst>
      <p:ext uri="{BB962C8B-B14F-4D97-AF65-F5344CB8AC3E}">
        <p14:creationId xmlns:p14="http://schemas.microsoft.com/office/powerpoint/2010/main" val="501173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095F79-C5E0-4D55-9241-A09BCC996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23704"/>
            <a:ext cx="3812580" cy="4380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Meta-Analysis Code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548641" y="5303519"/>
            <a:ext cx="2820636" cy="165463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48030" y="5164964"/>
            <a:ext cx="473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Odds ratios</a:t>
            </a:r>
          </a:p>
        </p:txBody>
      </p:sp>
    </p:spTree>
    <p:extLst>
      <p:ext uri="{BB962C8B-B14F-4D97-AF65-F5344CB8AC3E}">
        <p14:creationId xmlns:p14="http://schemas.microsoft.com/office/powerpoint/2010/main" val="549054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Variance Inflation (option 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03013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Multiply the likelihood by an inflation factor (aka “power prior”)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Bit of work to implement (see below, “zeroes trick”) but straightforward interpretation (down weighting trial by x%)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5808"/>
            <a:ext cx="9144000" cy="12126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907453"/>
            <a:ext cx="9144000" cy="347960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75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Variance Inflation (option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03013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Multiply the precision of the random effect by an inflation factor (divide if variance)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Used in three level models, reduces the amount that a group of studies contribute to overall estimate but not exactly a one to one reduction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27" y="4291527"/>
            <a:ext cx="6346034" cy="11454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78379" y="4819135"/>
            <a:ext cx="823785" cy="286311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78379" y="5058971"/>
            <a:ext cx="1219199" cy="286311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16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94847A7-7092-4D7A-AA8E-64C628F67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231542"/>
            <a:ext cx="7418019" cy="11974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Bias Adjustment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03013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Deterministic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21037" y="2542422"/>
            <a:ext cx="1191192" cy="749418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00504" y="2492470"/>
            <a:ext cx="1323210" cy="936530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13EEC9-44FB-4E14-B4BE-FEA3AD70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05" y="3730384"/>
            <a:ext cx="7419302" cy="172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00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Bias Adjustment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9829"/>
            <a:ext cx="8229600" cy="4280504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Deterministic</a:t>
            </a:r>
            <a:endParaRPr lang="en-US" sz="20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 err="1"/>
              <a:t>dOBShigh</a:t>
            </a:r>
            <a:r>
              <a:rPr lang="en-US" sz="2000" dirty="0"/>
              <a:t>[k] ~ </a:t>
            </a:r>
            <a:r>
              <a:rPr lang="en-US" sz="2000" dirty="0" err="1"/>
              <a:t>dnorm</a:t>
            </a:r>
            <a:r>
              <a:rPr lang="en-US" sz="2000" dirty="0"/>
              <a:t>(d[k] + </a:t>
            </a:r>
            <a:r>
              <a:rPr lang="en-US" sz="2000" dirty="0" err="1"/>
              <a:t>bOBShigh</a:t>
            </a:r>
            <a:r>
              <a:rPr lang="en-US" sz="2000" dirty="0"/>
              <a:t>, </a:t>
            </a:r>
            <a:r>
              <a:rPr lang="en-US" sz="2000" dirty="0" err="1"/>
              <a:t>tauOA</a:t>
            </a:r>
            <a:r>
              <a:rPr lang="en-US" sz="2000" dirty="0"/>
              <a:t> * </a:t>
            </a:r>
            <a:r>
              <a:rPr lang="en-US" sz="2000" dirty="0" err="1"/>
              <a:t>wwOBShigh</a:t>
            </a:r>
            <a:r>
              <a:rPr lang="en-US" sz="2000" dirty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 err="1"/>
              <a:t>bOBShigh</a:t>
            </a:r>
            <a:r>
              <a:rPr lang="en-US" sz="2000" dirty="0"/>
              <a:t> &lt;- -0.8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Probabilistic (no variance inflation required)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 err="1"/>
              <a:t>dOBShigh</a:t>
            </a:r>
            <a:r>
              <a:rPr lang="en-US" sz="2000" dirty="0"/>
              <a:t>[k] ~ </a:t>
            </a:r>
            <a:r>
              <a:rPr lang="en-US" sz="2000" dirty="0" err="1"/>
              <a:t>dnorm</a:t>
            </a:r>
            <a:r>
              <a:rPr lang="en-US" sz="2000" dirty="0"/>
              <a:t>(d[k] + </a:t>
            </a:r>
            <a:r>
              <a:rPr lang="en-US" sz="2000" dirty="0" err="1"/>
              <a:t>bOBShigh</a:t>
            </a:r>
            <a:r>
              <a:rPr lang="en-US" sz="2000" dirty="0"/>
              <a:t>, </a:t>
            </a:r>
            <a:r>
              <a:rPr lang="en-US" sz="2000" dirty="0" err="1"/>
              <a:t>tauOA</a:t>
            </a:r>
            <a:r>
              <a:rPr lang="en-US" sz="2000" dirty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 err="1"/>
              <a:t>bOBShigh</a:t>
            </a:r>
            <a:r>
              <a:rPr lang="en-US" sz="2000" dirty="0"/>
              <a:t> ~ </a:t>
            </a:r>
            <a:r>
              <a:rPr lang="en-US" sz="2000" dirty="0" err="1"/>
              <a:t>dnorm</a:t>
            </a:r>
            <a:r>
              <a:rPr lang="en-US" sz="2000" dirty="0"/>
              <a:t>(-0.8, 100)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87313" lvl="1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u="sng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849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B5A100-BED5-4146-8F69-B700EAA358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Hands-on Exercise</a:t>
            </a:r>
          </a:p>
        </p:txBody>
      </p:sp>
    </p:spTree>
    <p:extLst>
      <p:ext uri="{BB962C8B-B14F-4D97-AF65-F5344CB8AC3E}">
        <p14:creationId xmlns:p14="http://schemas.microsoft.com/office/powerpoint/2010/main" val="4275475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A4811-6533-4037-8E45-CA554965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9F5F10-8C42-4E7E-BE9F-98B133FCD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4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Persistent Oxygen-</a:t>
            </a:r>
            <a:r>
              <a:rPr lang="en-CA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indUced</a:t>
            </a:r>
            <a:r>
              <a:rPr lang="en-CA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Tachycardia with Neonatal </a:t>
            </a:r>
            <a:r>
              <a:rPr lang="en-CA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onsEt</a:t>
            </a:r>
            <a:r>
              <a:rPr lang="en-CA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(POUTINE), is a life-threatening illness with highest prevalence in Canada and North-Eastern United States, first diagnosed in 1957 in Fernand Lachance of </a:t>
            </a:r>
            <a:r>
              <a:rPr lang="en-CA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Warick</a:t>
            </a:r>
            <a:r>
              <a:rPr lang="en-CA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Quebec.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9193A-279B-48DD-9BFC-20521E718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8322" y="3775511"/>
            <a:ext cx="8039340" cy="205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07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01968-1C06-4E54-B40D-A5AC4E50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D6D95-2B90-496E-A8D9-55AC201D1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3"/>
            <a:ext cx="8229600" cy="1288772"/>
          </a:xfrm>
        </p:spPr>
        <p:txBody>
          <a:bodyPr>
            <a:normAutofit fontScale="55000" lnSpcReduction="20000"/>
          </a:bodyPr>
          <a:lstStyle/>
          <a:p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2010, a meta-analysis published in JAMA combined the results of three landmark trials and established the efficacy of a surgical treatment for neonates diagnosed with POUTINE.</a:t>
            </a:r>
          </a:p>
          <a:p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Authors reported a clinically meaningful but not statistically significant increase in neurodevelopmental impairment at 18 months corrected age.</a:t>
            </a:r>
          </a:p>
          <a:p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pic>
        <p:nvPicPr>
          <p:cNvPr id="4" name="Picture 3" descr="cid:image002.png@01D44EC4.D15BADF0">
            <a:extLst>
              <a:ext uri="{FF2B5EF4-FFF2-40B4-BE49-F238E27FC236}">
                <a16:creationId xmlns:a16="http://schemas.microsoft.com/office/drawing/2014/main" id="{7D347DF1-5F0A-4CB9-A4B3-7F555F8A01D7}"/>
              </a:ext>
            </a:extLst>
          </p:cNvPr>
          <p:cNvPicPr/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48"/>
          <a:stretch>
            <a:fillRect/>
          </a:stretch>
        </p:blipFill>
        <p:spPr bwMode="auto">
          <a:xfrm>
            <a:off x="708992" y="3071540"/>
            <a:ext cx="6977270" cy="2808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2919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01968-1C06-4E54-B40D-A5AC4E50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D6D95-2B90-496E-A8D9-55AC201D1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766927"/>
          </a:xfrm>
        </p:spPr>
        <p:txBody>
          <a:bodyPr>
            <a:normAutofit fontScale="70000" lnSpcReduction="20000"/>
          </a:bodyPr>
          <a:lstStyle/>
          <a:p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Since 2010 NAP has become standard care in many hospitals</a:t>
            </a:r>
          </a:p>
          <a:p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 non-randomized studies of varying quality have visited this question since 2010. All used propensity score matching to derive odds ratios.</a:t>
            </a:r>
          </a:p>
          <a:p>
            <a:pPr lvl="1"/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 matched on all relevant prognostic variables</a:t>
            </a:r>
          </a:p>
          <a:p>
            <a:pPr lvl="1"/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Three matched on most prognostic variables</a:t>
            </a:r>
          </a:p>
          <a:p>
            <a:pPr lvl="1"/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Five matched on limited prognostic variables</a:t>
            </a:r>
          </a:p>
          <a:p>
            <a:pPr lvl="1"/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hospital has asked you to provide an updated meta-analysis combining the original RCTs with new randomized studies to assess whether the risk of neurodevelopmental impairment is a concern</a:t>
            </a:r>
          </a:p>
          <a:p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7059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F2688A-AD6F-45DE-8B4A-68FBAFAB2187}"/>
              </a:ext>
            </a:extLst>
          </p:cNvPr>
          <p:cNvSpPr/>
          <p:nvPr/>
        </p:nvSpPr>
        <p:spPr>
          <a:xfrm>
            <a:off x="0" y="0"/>
            <a:ext cx="1865014" cy="5945371"/>
          </a:xfrm>
          <a:prstGeom prst="rect">
            <a:avLst/>
          </a:prstGeom>
          <a:solidFill>
            <a:srgbClr val="3B4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CA" sz="4400" dirty="0"/>
              <a:t>RCTs Only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8DF7D-0FC0-4F2F-B290-1545C36CB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922" y="1981200"/>
            <a:ext cx="6953627" cy="228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93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Open-source statistical software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Comes with basic functionality but most of the power comes from user-written packages which are downloaded from a central repository (CRAN)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 Studio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Integrated Development Environment for R. Makes day to day use of R more straightforward/user friendly.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JAGS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Allows for Bayesian analysis across platforms using language similar to </a:t>
            </a:r>
            <a:r>
              <a:rPr lang="en-US" dirty="0" err="1"/>
              <a:t>WinBUGS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26201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1B2B75-25AF-4422-9C4F-FDF2853834B7}"/>
              </a:ext>
            </a:extLst>
          </p:cNvPr>
          <p:cNvSpPr/>
          <p:nvPr/>
        </p:nvSpPr>
        <p:spPr>
          <a:xfrm>
            <a:off x="0" y="0"/>
            <a:ext cx="1865014" cy="5945371"/>
          </a:xfrm>
          <a:prstGeom prst="rect">
            <a:avLst/>
          </a:prstGeom>
          <a:solidFill>
            <a:srgbClr val="3B4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CA" sz="4400" dirty="0"/>
              <a:t>RCTs + High Quality NRS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2637C4-F8E0-4E23-9FB6-F5C2D566E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573" y="1309687"/>
            <a:ext cx="6745302" cy="329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37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DE4E31-3858-4EF0-9A55-DB48F33442F5}"/>
              </a:ext>
            </a:extLst>
          </p:cNvPr>
          <p:cNvSpPr/>
          <p:nvPr/>
        </p:nvSpPr>
        <p:spPr>
          <a:xfrm>
            <a:off x="0" y="0"/>
            <a:ext cx="1865014" cy="5945371"/>
          </a:xfrm>
          <a:prstGeom prst="rect">
            <a:avLst/>
          </a:prstGeom>
          <a:solidFill>
            <a:srgbClr val="3B4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CA" sz="4400" dirty="0"/>
              <a:t>RCTs + High and Moderate Quality NRS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8BAB2F-8013-4A17-AA4C-0CF24C5B7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95" y="669154"/>
            <a:ext cx="6863694" cy="44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45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9EE8CF-AFA1-4EE1-9849-DC37B4DB6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947" y="207181"/>
            <a:ext cx="6633204" cy="57381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7750FC-A132-4F6D-85FC-E062725E30EB}"/>
              </a:ext>
            </a:extLst>
          </p:cNvPr>
          <p:cNvSpPr/>
          <p:nvPr/>
        </p:nvSpPr>
        <p:spPr>
          <a:xfrm>
            <a:off x="0" y="0"/>
            <a:ext cx="1865014" cy="5945371"/>
          </a:xfrm>
          <a:prstGeom prst="rect">
            <a:avLst/>
          </a:prstGeom>
          <a:solidFill>
            <a:srgbClr val="3B4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CA" sz="4400" dirty="0"/>
              <a:t>All Studies</a:t>
            </a:r>
          </a:p>
        </p:txBody>
      </p:sp>
    </p:spTree>
    <p:extLst>
      <p:ext uri="{BB962C8B-B14F-4D97-AF65-F5344CB8AC3E}">
        <p14:creationId xmlns:p14="http://schemas.microsoft.com/office/powerpoint/2010/main" val="2642785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8138-AA70-469E-BF49-58B4AD00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B787B-17B8-4810-BD29-2E1658DC4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294757-F723-43D9-BA34-6EB8A5E0CA8E}"/>
              </a:ext>
            </a:extLst>
          </p:cNvPr>
          <p:cNvSpPr/>
          <p:nvPr/>
        </p:nvSpPr>
        <p:spPr>
          <a:xfrm rot="5400000">
            <a:off x="3639494" y="-1744445"/>
            <a:ext cx="1865014" cy="9144001"/>
          </a:xfrm>
          <a:prstGeom prst="rect">
            <a:avLst/>
          </a:prstGeom>
          <a:solidFill>
            <a:srgbClr val="3B4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CA" sz="4400" dirty="0"/>
              <a:t>Hands-on Time</a:t>
            </a:r>
          </a:p>
        </p:txBody>
      </p:sp>
    </p:spTree>
    <p:extLst>
      <p:ext uri="{BB962C8B-B14F-4D97-AF65-F5344CB8AC3E}">
        <p14:creationId xmlns:p14="http://schemas.microsoft.com/office/powerpoint/2010/main" val="4184653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22F28-C1EF-41A8-AEB9-6465E377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 Forest Plot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A1C35-E30C-4266-A2C5-5AD16E46B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591"/>
            <a:ext cx="9144000" cy="306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0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DCCEF9-4B38-48E3-8404-13B17EC1C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591"/>
            <a:ext cx="9144000" cy="30608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822F28-C1EF-41A8-AEB9-6465E377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 Forest Plot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897BCD-4812-449A-9EAF-CD88AF2EA1F0}"/>
              </a:ext>
            </a:extLst>
          </p:cNvPr>
          <p:cNvSpPr/>
          <p:nvPr/>
        </p:nvSpPr>
        <p:spPr>
          <a:xfrm>
            <a:off x="-1" y="2360023"/>
            <a:ext cx="9143999" cy="452846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681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45E2E2-F0EB-4F80-8541-A58A96E21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591"/>
            <a:ext cx="9144000" cy="30608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822F28-C1EF-41A8-AEB9-6465E377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 Forest Plot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897BCD-4812-449A-9EAF-CD88AF2EA1F0}"/>
              </a:ext>
            </a:extLst>
          </p:cNvPr>
          <p:cNvSpPr/>
          <p:nvPr/>
        </p:nvSpPr>
        <p:spPr>
          <a:xfrm flipV="1">
            <a:off x="-1" y="2778035"/>
            <a:ext cx="9143999" cy="217714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7962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A7F40E-9013-44B4-BC2B-C0AC5FF34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591"/>
            <a:ext cx="9144000" cy="30608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822F28-C1EF-41A8-AEB9-6465E377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 Forest Plot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897BCD-4812-449A-9EAF-CD88AF2EA1F0}"/>
              </a:ext>
            </a:extLst>
          </p:cNvPr>
          <p:cNvSpPr/>
          <p:nvPr/>
        </p:nvSpPr>
        <p:spPr>
          <a:xfrm flipV="1">
            <a:off x="-1" y="2987041"/>
            <a:ext cx="9143999" cy="198118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1280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A7F40E-9013-44B4-BC2B-C0AC5FF34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591"/>
            <a:ext cx="9144000" cy="30608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822F28-C1EF-41A8-AEB9-6465E377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 Forest Plot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897BCD-4812-449A-9EAF-CD88AF2EA1F0}"/>
              </a:ext>
            </a:extLst>
          </p:cNvPr>
          <p:cNvSpPr/>
          <p:nvPr/>
        </p:nvSpPr>
        <p:spPr>
          <a:xfrm>
            <a:off x="-1" y="3185158"/>
            <a:ext cx="9143999" cy="411481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3124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5CCAAD-8533-4356-8C3E-995D68B80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591"/>
            <a:ext cx="9144000" cy="30608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822F28-C1EF-41A8-AEB9-6465E377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 Forest Plot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897BCD-4812-449A-9EAF-CD88AF2EA1F0}"/>
              </a:ext>
            </a:extLst>
          </p:cNvPr>
          <p:cNvSpPr/>
          <p:nvPr/>
        </p:nvSpPr>
        <p:spPr>
          <a:xfrm flipV="1">
            <a:off x="-1" y="3587929"/>
            <a:ext cx="9143999" cy="627017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2359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of R and R 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sz="2400" dirty="0"/>
              <a:t>Download R from </a:t>
            </a:r>
            <a:r>
              <a:rPr lang="en-US" sz="2400" dirty="0">
                <a:hlinkClick r:id="rId2"/>
              </a:rPr>
              <a:t>http://cran.us.r-project.org/</a:t>
            </a:r>
            <a:endParaRPr lang="en-US" sz="2400" dirty="0"/>
          </a:p>
          <a:p>
            <a:pPr lvl="1"/>
            <a:r>
              <a:rPr lang="en-US" sz="2000" dirty="0"/>
              <a:t>Click on “</a:t>
            </a:r>
            <a:r>
              <a:rPr lang="en-US" sz="2000" b="1" dirty="0"/>
              <a:t>Download R for Windows</a:t>
            </a:r>
            <a:r>
              <a:rPr lang="en-US" sz="2000" dirty="0"/>
              <a:t>”</a:t>
            </a:r>
          </a:p>
          <a:p>
            <a:pPr lvl="1"/>
            <a:r>
              <a:rPr lang="en-CA" sz="2000" dirty="0"/>
              <a:t>Click on</a:t>
            </a:r>
            <a:r>
              <a:rPr lang="en-US" sz="2000" dirty="0"/>
              <a:t> “</a:t>
            </a:r>
            <a:r>
              <a:rPr lang="en-US" sz="2000" b="1" dirty="0"/>
              <a:t>base</a:t>
            </a:r>
            <a:r>
              <a:rPr lang="en-US" sz="2000" dirty="0"/>
              <a:t>”</a:t>
            </a:r>
          </a:p>
          <a:p>
            <a:pPr lvl="2"/>
            <a:r>
              <a:rPr lang="en-CA" sz="1800" dirty="0"/>
              <a:t>C</a:t>
            </a:r>
            <a:r>
              <a:rPr lang="en-US" sz="1800" dirty="0"/>
              <a:t>lick on  </a:t>
            </a:r>
            <a:r>
              <a:rPr lang="en-US" sz="1800" b="1" dirty="0"/>
              <a:t>“Download R 3.X.X for Windows”</a:t>
            </a:r>
          </a:p>
          <a:p>
            <a:pPr lvl="2"/>
            <a:endParaRPr lang="en-CA" sz="1800" b="1" dirty="0"/>
          </a:p>
          <a:p>
            <a:r>
              <a:rPr lang="en-CA" sz="2400" dirty="0"/>
              <a:t>Install R. Leave all default settings in the installation options.</a:t>
            </a:r>
          </a:p>
          <a:p>
            <a:endParaRPr lang="en-CA" sz="2400" dirty="0"/>
          </a:p>
          <a:p>
            <a:r>
              <a:rPr lang="en-CA" sz="2400" dirty="0"/>
              <a:t>Download </a:t>
            </a:r>
            <a:r>
              <a:rPr lang="en-CA" sz="2400" dirty="0" err="1"/>
              <a:t>RStudio</a:t>
            </a:r>
            <a:r>
              <a:rPr lang="en-CA" sz="2400" dirty="0"/>
              <a:t> from </a:t>
            </a:r>
            <a:r>
              <a:rPr lang="en-CA" sz="2400" dirty="0">
                <a:hlinkClick r:id="rId3"/>
              </a:rPr>
              <a:t>https://www.rstudio.com/products/rstudio/download/</a:t>
            </a:r>
            <a:endParaRPr lang="en-CA" sz="2400" dirty="0"/>
          </a:p>
          <a:p>
            <a:pPr lvl="1"/>
            <a:r>
              <a:rPr lang="en-CA" sz="2000" dirty="0"/>
              <a:t>Select </a:t>
            </a:r>
            <a:r>
              <a:rPr lang="en-CA" sz="2000" b="1" dirty="0"/>
              <a:t>“</a:t>
            </a:r>
            <a:r>
              <a:rPr lang="en-CA" sz="2000" b="1" dirty="0" err="1"/>
              <a:t>Rstudio</a:t>
            </a:r>
            <a:r>
              <a:rPr lang="en-CA" sz="2000" b="1" dirty="0"/>
              <a:t> 1.X.XXX – Windows Vista/7/8/10”</a:t>
            </a:r>
          </a:p>
          <a:p>
            <a:pPr lvl="1"/>
            <a:endParaRPr lang="en-CA" sz="2000" b="1" dirty="0"/>
          </a:p>
          <a:p>
            <a:r>
              <a:rPr lang="en-CA" sz="2400" dirty="0"/>
              <a:t>Install R Studio. Choose default installation options.</a:t>
            </a:r>
          </a:p>
        </p:txBody>
      </p:sp>
    </p:spTree>
    <p:extLst>
      <p:ext uri="{BB962C8B-B14F-4D97-AF65-F5344CB8AC3E}">
        <p14:creationId xmlns:p14="http://schemas.microsoft.com/office/powerpoint/2010/main" val="878608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EB52A4A-6F87-4FDA-AF9C-071F203D3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591"/>
            <a:ext cx="9144000" cy="30608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822F28-C1EF-41A8-AEB9-6465E377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 Forest Plot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897BCD-4812-449A-9EAF-CD88AF2EA1F0}"/>
              </a:ext>
            </a:extLst>
          </p:cNvPr>
          <p:cNvSpPr/>
          <p:nvPr/>
        </p:nvSpPr>
        <p:spPr>
          <a:xfrm>
            <a:off x="0" y="4162697"/>
            <a:ext cx="9144000" cy="235131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F54295-6829-4BAC-A417-DEECBDE9851D}"/>
              </a:ext>
            </a:extLst>
          </p:cNvPr>
          <p:cNvSpPr/>
          <p:nvPr/>
        </p:nvSpPr>
        <p:spPr>
          <a:xfrm>
            <a:off x="0" y="3193868"/>
            <a:ext cx="9144000" cy="235131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915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D575CE-0676-45D1-9583-1C0E92984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591"/>
            <a:ext cx="9144000" cy="30608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822F28-C1EF-41A8-AEB9-6465E377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 Forest Plot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897BCD-4812-449A-9EAF-CD88AF2EA1F0}"/>
              </a:ext>
            </a:extLst>
          </p:cNvPr>
          <p:cNvSpPr/>
          <p:nvPr/>
        </p:nvSpPr>
        <p:spPr>
          <a:xfrm>
            <a:off x="0" y="4406537"/>
            <a:ext cx="9144000" cy="165463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F54295-6829-4BAC-A417-DEECBDE9851D}"/>
              </a:ext>
            </a:extLst>
          </p:cNvPr>
          <p:cNvSpPr/>
          <p:nvPr/>
        </p:nvSpPr>
        <p:spPr>
          <a:xfrm>
            <a:off x="-1" y="3376751"/>
            <a:ext cx="9143999" cy="235131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213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921D6-B742-4173-B687-25FF976E9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Autofit/>
          </a:bodyPr>
          <a:lstStyle/>
          <a:p>
            <a:r>
              <a:rPr lang="en-CA" sz="3200" dirty="0"/>
              <a:t>Operating Characteristics of Frequentist Models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E9BD78-4C4B-469D-9AFD-6A8B29A0E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263546"/>
              </p:ext>
            </p:extLst>
          </p:nvPr>
        </p:nvGraphicFramePr>
        <p:xfrm>
          <a:off x="281355" y="866095"/>
          <a:ext cx="8561475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8929">
                  <a:extLst>
                    <a:ext uri="{9D8B030D-6E8A-4147-A177-3AD203B41FA5}">
                      <a16:colId xmlns:a16="http://schemas.microsoft.com/office/drawing/2014/main" val="4158085413"/>
                    </a:ext>
                  </a:extLst>
                </a:gridCol>
                <a:gridCol w="1527536">
                  <a:extLst>
                    <a:ext uri="{9D8B030D-6E8A-4147-A177-3AD203B41FA5}">
                      <a16:colId xmlns:a16="http://schemas.microsoft.com/office/drawing/2014/main" val="3747798380"/>
                    </a:ext>
                  </a:extLst>
                </a:gridCol>
                <a:gridCol w="1178385">
                  <a:extLst>
                    <a:ext uri="{9D8B030D-6E8A-4147-A177-3AD203B41FA5}">
                      <a16:colId xmlns:a16="http://schemas.microsoft.com/office/drawing/2014/main" val="3078711315"/>
                    </a:ext>
                  </a:extLst>
                </a:gridCol>
                <a:gridCol w="771042">
                  <a:extLst>
                    <a:ext uri="{9D8B030D-6E8A-4147-A177-3AD203B41FA5}">
                      <a16:colId xmlns:a16="http://schemas.microsoft.com/office/drawing/2014/main" val="3537027674"/>
                    </a:ext>
                  </a:extLst>
                </a:gridCol>
                <a:gridCol w="745583">
                  <a:extLst>
                    <a:ext uri="{9D8B030D-6E8A-4147-A177-3AD203B41FA5}">
                      <a16:colId xmlns:a16="http://schemas.microsoft.com/office/drawing/2014/main" val="2587163411"/>
                    </a:ext>
                  </a:extLst>
                </a:gridCol>
              </a:tblGrid>
              <a:tr h="296394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Ratio of Odds Ratios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Coverage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</a:t>
                      </a:r>
                    </a:p>
                    <a:p>
                      <a:pPr algn="ctr" fontAlgn="b"/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Alpha</a:t>
                      </a:r>
                    </a:p>
                    <a:p>
                      <a:pPr algn="ctr" fontAlgn="b"/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313485"/>
                  </a:ext>
                </a:extLst>
              </a:tr>
              <a:tr h="296394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RCTs only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7777653"/>
                  </a:ext>
                </a:extLst>
              </a:tr>
              <a:tr h="296394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RCTs + </a:t>
                      </a:r>
                      <a:r>
                        <a:rPr lang="en-CA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NRShigh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4798718"/>
                  </a:ext>
                </a:extLst>
              </a:tr>
              <a:tr h="296394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RCTS + </a:t>
                      </a:r>
                      <a:r>
                        <a:rPr lang="en-CA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NRSmod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48351950"/>
                  </a:ext>
                </a:extLst>
              </a:tr>
              <a:tr h="296394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RCTS + </a:t>
                      </a:r>
                      <a:r>
                        <a:rPr lang="en-CA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NRSlow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4621474"/>
                  </a:ext>
                </a:extLst>
              </a:tr>
              <a:tr h="296394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Meta-regression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0618534"/>
                  </a:ext>
                </a:extLst>
              </a:tr>
              <a:tr h="296394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Variance Inflation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1195825"/>
                  </a:ext>
                </a:extLst>
              </a:tr>
              <a:tr h="296394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adjustment (perfect)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2805107"/>
                  </a:ext>
                </a:extLst>
              </a:tr>
              <a:tr h="296394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Variance Inflation + Bias (imperfect)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7997570"/>
                  </a:ext>
                </a:extLst>
              </a:tr>
              <a:tr h="296394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3-level model (Frequentist)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1008760"/>
                  </a:ext>
                </a:extLst>
              </a:tr>
              <a:tr h="296394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3-level model + Variance Inflation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6105535"/>
                  </a:ext>
                </a:extLst>
              </a:tr>
              <a:tr h="296394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3-level model + Variance Inflation + Bias (imperfect)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8521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085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8AA6C-5279-4D33-8A5F-3E7C3746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0700A-3D0E-47F2-8A42-A03B271A8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modeling approach would you use and why?</a:t>
            </a:r>
          </a:p>
          <a:p>
            <a:r>
              <a:rPr lang="en-CA" dirty="0"/>
              <a:t>How might your decision rule differ from accept/reject based on p-value?</a:t>
            </a:r>
          </a:p>
        </p:txBody>
      </p:sp>
    </p:spTree>
    <p:extLst>
      <p:ext uri="{BB962C8B-B14F-4D97-AF65-F5344CB8AC3E}">
        <p14:creationId xmlns:p14="http://schemas.microsoft.com/office/powerpoint/2010/main" val="438100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of JAGS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Download </a:t>
            </a:r>
            <a:r>
              <a:rPr lang="en-US" sz="2400" dirty="0"/>
              <a:t>JAGS from </a:t>
            </a:r>
            <a:r>
              <a:rPr lang="en-US" sz="2400" dirty="0">
                <a:hlinkClick r:id="rId2"/>
              </a:rPr>
              <a:t>https://sourceforge.net/projects/mcmc-jags/files/</a:t>
            </a:r>
            <a:r>
              <a:rPr lang="en-US" sz="2400" dirty="0"/>
              <a:t> </a:t>
            </a:r>
          </a:p>
          <a:p>
            <a:r>
              <a:rPr lang="en-US" sz="2400" dirty="0"/>
              <a:t>Click on Download latest version and install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554038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Running NRS/RCT Meta-analysis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030131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Step 1: Attach all necessary packages (provided in code) before proceeding further.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Step 2: Load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Indicators for design type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Variance inflation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Bias adjustment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Step 3 (not shown): Data cleaning, initial visualizations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Step 4: Run analysis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37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B5A100-BED5-4146-8F69-B700EAA358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Overview of JAGS Code</a:t>
            </a:r>
          </a:p>
        </p:txBody>
      </p:sp>
    </p:spTree>
    <p:extLst>
      <p:ext uri="{BB962C8B-B14F-4D97-AF65-F5344CB8AC3E}">
        <p14:creationId xmlns:p14="http://schemas.microsoft.com/office/powerpoint/2010/main" val="2098553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Meta-Analysis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0FE6DE-6228-4905-B720-A43BECEC5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23704"/>
            <a:ext cx="3812580" cy="438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60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558963-2AE0-4873-9F6E-96865640A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23704"/>
            <a:ext cx="3812580" cy="4380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Meta-Analysis Code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1104104" y="2281646"/>
            <a:ext cx="3301571" cy="139337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405675" y="2166648"/>
            <a:ext cx="192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predictor</a:t>
            </a:r>
          </a:p>
        </p:txBody>
      </p:sp>
    </p:spTree>
    <p:extLst>
      <p:ext uri="{BB962C8B-B14F-4D97-AF65-F5344CB8AC3E}">
        <p14:creationId xmlns:p14="http://schemas.microsoft.com/office/powerpoint/2010/main" val="131493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A1A154-81B3-4C8E-8ACB-AD041C7B8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23704"/>
            <a:ext cx="3812580" cy="4380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Meta-Analysis Code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947350" y="3274422"/>
            <a:ext cx="3301571" cy="261258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84619" y="3244334"/>
            <a:ext cx="473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effect</a:t>
            </a:r>
          </a:p>
        </p:txBody>
      </p:sp>
    </p:spTree>
    <p:extLst>
      <p:ext uri="{BB962C8B-B14F-4D97-AF65-F5344CB8AC3E}">
        <p14:creationId xmlns:p14="http://schemas.microsoft.com/office/powerpoint/2010/main" val="19759984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atent class model presentation_20180808_after feedback.pptx  -  Read-Only" id="{C85689E4-2EE8-40C6-A8B0-DD3C9A939F05}" vid="{41B91E59-806F-49C7-839D-417F217912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momlinc_slr</Template>
  <TotalTime>722</TotalTime>
  <Words>776</Words>
  <Application>Microsoft Office PowerPoint</Application>
  <PresentationFormat>On-screen Show (4:3)</PresentationFormat>
  <Paragraphs>159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Times New Roman</vt:lpstr>
      <vt:lpstr>Wingdings</vt:lpstr>
      <vt:lpstr>1_Office Theme</vt:lpstr>
      <vt:lpstr>Agenda</vt:lpstr>
      <vt:lpstr>Software overview</vt:lpstr>
      <vt:lpstr>Installation of R and R Studio</vt:lpstr>
      <vt:lpstr>Installation of JAGS</vt:lpstr>
      <vt:lpstr>Running NRS/RCT Meta-analysis in R</vt:lpstr>
      <vt:lpstr>Overview of JAGS Code</vt:lpstr>
      <vt:lpstr>Basic Meta-Analysis Code</vt:lpstr>
      <vt:lpstr>Basic Meta-Analysis Code</vt:lpstr>
      <vt:lpstr>Basic Meta-Analysis Code</vt:lpstr>
      <vt:lpstr>Basic Meta-Analysis Code</vt:lpstr>
      <vt:lpstr>Variance Inflation (option 1)</vt:lpstr>
      <vt:lpstr>Variance Inflation (option 2)</vt:lpstr>
      <vt:lpstr>Bias Adjustment</vt:lpstr>
      <vt:lpstr>Bias Adjustment</vt:lpstr>
      <vt:lpstr>Hands-on Exercise</vt:lpstr>
      <vt:lpstr>Background</vt:lpstr>
      <vt:lpstr>Background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Forest Plot</vt:lpstr>
      <vt:lpstr>Summary Forest Plot</vt:lpstr>
      <vt:lpstr>Summary Forest Plot</vt:lpstr>
      <vt:lpstr>Summary Forest Plot</vt:lpstr>
      <vt:lpstr>Summary Forest Plot</vt:lpstr>
      <vt:lpstr>Summary Forest Plot</vt:lpstr>
      <vt:lpstr>Summary Forest Plot</vt:lpstr>
      <vt:lpstr>Summary Forest Plot</vt:lpstr>
      <vt:lpstr>Operating Characteristics of Frequentist Models</vt:lpstr>
      <vt:lpstr>Discussion</vt:lpstr>
    </vt:vector>
  </TitlesOfParts>
  <Company>NSHA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 Exercise</dc:title>
  <dc:creator>Tim Disher</dc:creator>
  <cp:lastModifiedBy>Tim Disher</cp:lastModifiedBy>
  <cp:revision>30</cp:revision>
  <dcterms:created xsi:type="dcterms:W3CDTF">2018-09-17T23:29:51Z</dcterms:created>
  <dcterms:modified xsi:type="dcterms:W3CDTF">2018-10-13T15:08:54Z</dcterms:modified>
</cp:coreProperties>
</file>